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75" r:id="rId6"/>
    <p:sldId id="270" r:id="rId7"/>
    <p:sldId id="267" r:id="rId8"/>
    <p:sldId id="272" r:id="rId9"/>
    <p:sldId id="273" r:id="rId10"/>
    <p:sldId id="27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8512" autoAdjust="0"/>
  </p:normalViewPr>
  <p:slideViewPr>
    <p:cSldViewPr snapToGrid="0">
      <p:cViewPr varScale="1">
        <p:scale>
          <a:sx n="68" d="100"/>
          <a:sy n="68" d="100"/>
        </p:scale>
        <p:origin x="4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8B14-FB88-44B0-A935-3D7680476A3D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2B983-ECF0-45FF-A315-E5257DFB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Think,</a:t>
            </a:r>
            <a:r>
              <a:rPr lang="en-US" baseline="0" dirty="0" smtClean="0"/>
              <a:t> pair,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5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5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Think,</a:t>
            </a:r>
            <a:r>
              <a:rPr lang="en-US" baseline="0" dirty="0" smtClean="0"/>
              <a:t> pair,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1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Think,</a:t>
            </a:r>
            <a:r>
              <a:rPr lang="en-US" baseline="0" dirty="0" smtClean="0"/>
              <a:t> pair,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2B983-ECF0-45FF-A315-E5257DFBE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77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09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2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4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2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8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7510-DEE0-4646-823E-ED9E258611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7A6153-D66B-4F18-AD95-DFE7AD7E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2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" y="1686222"/>
            <a:ext cx="9631680" cy="1646302"/>
          </a:xfrm>
        </p:spPr>
        <p:txBody>
          <a:bodyPr/>
          <a:lstStyle/>
          <a:p>
            <a:r>
              <a:rPr lang="en-US" sz="6000" dirty="0" smtClean="0"/>
              <a:t>The Goldwater Scholarship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>
                <a:effectLst/>
              </a:rPr>
              <a:t>How to craft a competitive application</a:t>
            </a:r>
            <a:endParaRPr lang="en-US" sz="420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0624"/>
            <a:ext cx="8933078" cy="26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9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Information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1758253"/>
            <a:ext cx="8596668" cy="4684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Goldwater Scholars will be representative of the diverse economic, ethnic, and occupational backgrounds of families in the U.S.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Describe any characteristics or other personal information about yourself or your family that you wish to share with the selection committee.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436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78" y="290261"/>
            <a:ext cx="8596668" cy="1320800"/>
          </a:xfrm>
        </p:spPr>
        <p:txBody>
          <a:bodyPr/>
          <a:lstStyle/>
          <a:p>
            <a:r>
              <a:rPr lang="en-US" dirty="0" smtClean="0"/>
              <a:t>Parting thoughts: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48" y="1233109"/>
            <a:ext cx="9192175" cy="2351339"/>
          </a:xfrm>
        </p:spPr>
        <p:txBody>
          <a:bodyPr>
            <a:noAutofit/>
          </a:bodyPr>
          <a:lstStyle/>
          <a:p>
            <a:r>
              <a:rPr lang="en-US" sz="2800" dirty="0" smtClean="0"/>
              <a:t>Campus deadline: December </a:t>
            </a:r>
            <a:r>
              <a:rPr lang="en-US" sz="2800" dirty="0" smtClean="0"/>
              <a:t>1st </a:t>
            </a:r>
            <a:r>
              <a:rPr lang="en-US" sz="2800" dirty="0" smtClean="0"/>
              <a:t>at 12:00pm (noon)</a:t>
            </a:r>
          </a:p>
          <a:p>
            <a:endParaRPr lang="en-US" sz="2800" dirty="0"/>
          </a:p>
          <a:p>
            <a:r>
              <a:rPr lang="en-US" sz="2800" dirty="0" smtClean="0"/>
              <a:t>Submit drafts early and often!</a:t>
            </a:r>
          </a:p>
          <a:p>
            <a:endParaRPr lang="en-US" sz="2800" dirty="0" smtClean="0"/>
          </a:p>
          <a:p>
            <a:r>
              <a:rPr lang="en-US" sz="2800" dirty="0" smtClean="0"/>
              <a:t>Take advantage of ALL resources: </a:t>
            </a:r>
            <a:r>
              <a:rPr lang="en-US" sz="2800" dirty="0" smtClean="0"/>
              <a:t>writing </a:t>
            </a:r>
            <a:r>
              <a:rPr lang="en-US" sz="2800" smtClean="0"/>
              <a:t>center, library</a:t>
            </a:r>
            <a:r>
              <a:rPr lang="en-US" sz="2800" dirty="0" smtClean="0"/>
              <a:t>, Goldwater website, </a:t>
            </a:r>
            <a:r>
              <a:rPr lang="en-US" sz="2800" b="1" dirty="0" smtClean="0">
                <a:solidFill>
                  <a:srgbClr val="002060"/>
                </a:solidFill>
              </a:rPr>
              <a:t>your mentors</a:t>
            </a:r>
            <a:r>
              <a:rPr lang="en-US" sz="2800" dirty="0" smtClean="0"/>
              <a:t>!</a:t>
            </a:r>
          </a:p>
          <a:p>
            <a:endParaRPr lang="en-US" sz="2800" dirty="0" smtClean="0"/>
          </a:p>
          <a:p>
            <a:r>
              <a:rPr lang="en-US" sz="2800" dirty="0" smtClean="0"/>
              <a:t>Embrace </a:t>
            </a:r>
          </a:p>
          <a:p>
            <a:pPr marL="0" indent="0">
              <a:buNone/>
            </a:pPr>
            <a:r>
              <a:rPr lang="en-US" sz="2800" dirty="0" smtClean="0"/>
              <a:t>the process!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071" y="5171164"/>
            <a:ext cx="5733675" cy="16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1514578"/>
            <a:ext cx="3748362" cy="103011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Program Basics</a:t>
            </a:r>
            <a:endParaRPr lang="en-US" sz="4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7777" y="3551936"/>
            <a:ext cx="8596668" cy="3880773"/>
          </a:xfrm>
        </p:spPr>
        <p:txBody>
          <a:bodyPr>
            <a:noAutofit/>
          </a:bodyPr>
          <a:lstStyle/>
          <a:p>
            <a:endParaRPr lang="en-US" sz="2200" dirty="0" smtClean="0"/>
          </a:p>
          <a:p>
            <a:pPr marL="0" indent="0">
              <a:buNone/>
            </a:pPr>
            <a:r>
              <a:rPr lang="en-US" sz="2800" b="1" dirty="0" smtClean="0"/>
              <a:t>Award benefits:</a:t>
            </a:r>
            <a:endParaRPr lang="en-US" sz="2800" b="1" dirty="0"/>
          </a:p>
          <a:p>
            <a:r>
              <a:rPr lang="en-US" sz="2800" dirty="0" smtClean="0"/>
              <a:t>$7500 toward undergraduate educational expenses</a:t>
            </a:r>
            <a:endParaRPr lang="en-US" sz="2800" dirty="0"/>
          </a:p>
          <a:p>
            <a:pPr lvl="1"/>
            <a:r>
              <a:rPr lang="en-US" sz="2800" dirty="0" smtClean="0"/>
              <a:t>1 or 2 years of scholarship money, depending on when awarded</a:t>
            </a:r>
          </a:p>
          <a:p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50698" y="137620"/>
            <a:ext cx="6005238" cy="2753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pPr marL="0" indent="0">
              <a:buFont typeface="Wingdings 3" charset="2"/>
              <a:buNone/>
            </a:pPr>
            <a:r>
              <a:rPr lang="en-US" sz="2800" b="1" dirty="0" smtClean="0"/>
              <a:t>Eligibility: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Current sophomores or juniors in 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US citizens or permanent residents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Plans for Ph.D.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089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a potential Goldwater Scholar?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82" y="1485900"/>
            <a:ext cx="4863461" cy="5139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ideal candidate exhibits:</a:t>
            </a:r>
          </a:p>
          <a:p>
            <a:r>
              <a:rPr lang="en-US" sz="2800" dirty="0" smtClean="0"/>
              <a:t>Intellectual prowess &amp; ability for leadership in their field</a:t>
            </a:r>
          </a:p>
          <a:p>
            <a:r>
              <a:rPr lang="en-US" sz="2800" dirty="0" smtClean="0"/>
              <a:t>Commitment to a Ph.D. and career in STEM research</a:t>
            </a:r>
          </a:p>
          <a:p>
            <a:r>
              <a:rPr lang="en-US" sz="2800" dirty="0" smtClean="0"/>
              <a:t>A track record of research experiences</a:t>
            </a:r>
          </a:p>
          <a:p>
            <a:r>
              <a:rPr lang="en-US" sz="2800" dirty="0" smtClean="0"/>
              <a:t>A strong academic record*</a:t>
            </a:r>
          </a:p>
          <a:p>
            <a:endParaRPr lang="en-US" sz="2200" dirty="0"/>
          </a:p>
        </p:txBody>
      </p:sp>
      <p:pic>
        <p:nvPicPr>
          <p:cNvPr id="2050" name="Picture 2" descr="http://ucsdnews.ucsd.edu/news_uploads/angela-zo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t="6449" r="12465" b="12983"/>
          <a:stretch/>
        </p:blipFill>
        <p:spPr bwMode="auto">
          <a:xfrm>
            <a:off x="5261606" y="2158452"/>
            <a:ext cx="3913632" cy="319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Goldwater Scholarship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574" y="1930400"/>
            <a:ext cx="9624906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Official transcripts (all colleges/universities attended)</a:t>
            </a:r>
          </a:p>
          <a:p>
            <a:endParaRPr lang="en-US" sz="2800" dirty="0"/>
          </a:p>
          <a:p>
            <a:r>
              <a:rPr lang="en-US" sz="2800" dirty="0" smtClean="0"/>
              <a:t>3 letters of recommendation (from scientists)</a:t>
            </a:r>
          </a:p>
          <a:p>
            <a:endParaRPr lang="en-US" sz="2800" dirty="0"/>
          </a:p>
          <a:p>
            <a:r>
              <a:rPr lang="en-US" sz="2800" dirty="0" smtClean="0"/>
              <a:t>Complete online application form</a:t>
            </a:r>
          </a:p>
          <a:p>
            <a:pPr lvl="1"/>
            <a:r>
              <a:rPr lang="en-US" sz="2800" dirty="0"/>
              <a:t>3</a:t>
            </a:r>
            <a:r>
              <a:rPr lang="en-US" sz="2800" smtClean="0"/>
              <a:t>-page </a:t>
            </a:r>
            <a:r>
              <a:rPr lang="en-US" sz="2800" dirty="0" smtClean="0"/>
              <a:t>research essay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991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710" y="1563181"/>
            <a:ext cx="9149418" cy="4679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In descending order of importance: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Letters</a:t>
            </a:r>
          </a:p>
          <a:p>
            <a:r>
              <a:rPr lang="en-US" sz="2800" dirty="0" smtClean="0"/>
              <a:t>Research projects </a:t>
            </a:r>
          </a:p>
          <a:p>
            <a:r>
              <a:rPr lang="en-US" sz="2800" dirty="0" smtClean="0"/>
              <a:t>Research Statement</a:t>
            </a:r>
          </a:p>
          <a:p>
            <a:r>
              <a:rPr lang="en-US" sz="2800" dirty="0" smtClean="0"/>
              <a:t>Career Goals/Professional </a:t>
            </a:r>
            <a:r>
              <a:rPr lang="en-US" sz="2800" dirty="0"/>
              <a:t>aspirations </a:t>
            </a:r>
            <a:endParaRPr lang="en-US" sz="2800" dirty="0" smtClean="0"/>
          </a:p>
          <a:p>
            <a:r>
              <a:rPr lang="en-US" sz="2800" dirty="0" smtClean="0"/>
              <a:t>Awards &amp; Honors</a:t>
            </a:r>
          </a:p>
          <a:p>
            <a:r>
              <a:rPr lang="en-US" sz="2800" dirty="0" smtClean="0"/>
              <a:t>What shaped your desire to pursue STEM research </a:t>
            </a:r>
          </a:p>
          <a:p>
            <a:r>
              <a:rPr lang="en-US" sz="2800" dirty="0" smtClean="0"/>
              <a:t>Personal Info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38921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1831405"/>
            <a:ext cx="8596668" cy="4639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000" dirty="0" smtClean="0"/>
              <a:t>List several key research projects with which you’ve been involved</a:t>
            </a:r>
          </a:p>
          <a:p>
            <a:pPr lvl="1"/>
            <a:r>
              <a:rPr lang="en-US" sz="3000" dirty="0" smtClean="0"/>
              <a:t>What was </a:t>
            </a:r>
            <a:r>
              <a:rPr lang="en-US" sz="3000" i="1" dirty="0" smtClean="0"/>
              <a:t>your</a:t>
            </a:r>
            <a:r>
              <a:rPr lang="en-US" sz="3000" dirty="0" smtClean="0"/>
              <a:t> unique role or contribution?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r>
              <a:rPr lang="en-US" sz="3000" dirty="0" smtClean="0"/>
              <a:t>Do they show progression over time?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Do they show cohesion?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Any informal/side projects?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181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932626" cy="5078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An essay of no more than </a:t>
            </a:r>
            <a:r>
              <a:rPr lang="en-US" sz="3000" u="sng" dirty="0" smtClean="0"/>
              <a:t>3 pages </a:t>
            </a:r>
            <a:r>
              <a:rPr lang="en-US" sz="3000" dirty="0" smtClean="0"/>
              <a:t>discussing a significant issue or problem in your field of study:</a:t>
            </a:r>
          </a:p>
          <a:p>
            <a:r>
              <a:rPr lang="en-US" sz="3000" dirty="0" smtClean="0"/>
              <a:t>What sort of research topic or problem have you worked on/are currently working on?</a:t>
            </a:r>
          </a:p>
          <a:p>
            <a:r>
              <a:rPr lang="en-US" sz="3000" dirty="0" smtClean="0"/>
              <a:t>What is the next step in your research?</a:t>
            </a:r>
          </a:p>
          <a:p>
            <a:r>
              <a:rPr lang="en-US" sz="3000" dirty="0" smtClean="0"/>
              <a:t>Draft on your own, then get help from your PI</a:t>
            </a:r>
          </a:p>
          <a:p>
            <a:r>
              <a:rPr lang="en-US" sz="3000" dirty="0" smtClean="0"/>
              <a:t>Spell out what is </a:t>
            </a:r>
            <a:r>
              <a:rPr lang="en-US" sz="3000" dirty="0" smtClean="0">
                <a:solidFill>
                  <a:srgbClr val="002060"/>
                </a:solidFill>
              </a:rPr>
              <a:t>innovative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002060"/>
                </a:solidFill>
              </a:rPr>
              <a:t>creative</a:t>
            </a:r>
            <a:r>
              <a:rPr lang="en-US" sz="3000" dirty="0" smtClean="0"/>
              <a:t> about your work</a:t>
            </a:r>
          </a:p>
          <a:p>
            <a:r>
              <a:rPr lang="en-US" sz="3000" dirty="0" smtClean="0"/>
              <a:t>Use ~5-7 citations, </a:t>
            </a:r>
            <a:r>
              <a:rPr lang="en-US" sz="3000" i="1" dirty="0" smtClean="0"/>
              <a:t>not</a:t>
            </a:r>
            <a:r>
              <a:rPr lang="en-US" sz="3000" dirty="0" smtClean="0"/>
              <a:t> all from your own lab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8485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Goals/Professional Aspirations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1584960"/>
            <a:ext cx="8596668" cy="5097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What are your professional aspirations? </a:t>
            </a:r>
          </a:p>
          <a:p>
            <a:pPr marL="0" indent="0">
              <a:buNone/>
            </a:pPr>
            <a:r>
              <a:rPr lang="en-US" sz="3200" dirty="0" smtClean="0"/>
              <a:t>(summarize in one to two sentences, and then discuss in 3,000 characters)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Indicate which areas of STEM you are considering making your career and specify how your current academic program and your overall educational plans will assist you in achieving this goal.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Hint: What do you hope your BIG contribution will be? (Intellectually/scientifically speaking.) How are you getting there?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4843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shaped your desire to pursue STEM </a:t>
            </a:r>
            <a:r>
              <a:rPr lang="en-US" dirty="0" smtClean="0"/>
              <a:t>research?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334" y="1758253"/>
            <a:ext cx="8596668" cy="4776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Describe an activity or experience that has been important in helping shape or reinforce your desire to pursue a STEM research </a:t>
            </a:r>
            <a:r>
              <a:rPr lang="en-US" sz="3200" dirty="0" smtClean="0"/>
              <a:t>career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Hints: Did you have an “epiphany” moment? Or has your career inspiration developed over time? How can you put a narrative on it?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15031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890</TotalTime>
  <Words>510</Words>
  <Application>Microsoft Office PowerPoint</Application>
  <PresentationFormat>Widescreen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The Goldwater Scholarship How to craft a competitive application</vt:lpstr>
      <vt:lpstr>Program Basics</vt:lpstr>
      <vt:lpstr>Are YOU a potential Goldwater Scholar?</vt:lpstr>
      <vt:lpstr>The Goldwater Scholarship Application</vt:lpstr>
      <vt:lpstr>Application components</vt:lpstr>
      <vt:lpstr>Research Projects</vt:lpstr>
      <vt:lpstr>Research essay</vt:lpstr>
      <vt:lpstr>Career Goals/Professional Aspirations</vt:lpstr>
      <vt:lpstr>What shaped your desire to pursue STEM research?</vt:lpstr>
      <vt:lpstr>Personal Information</vt:lpstr>
      <vt:lpstr>Parting thoughts:</vt:lpstr>
    </vt:vector>
  </TitlesOfParts>
  <Company>University of Illinois at Urbana-Champaign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Udall Scholarship Information Session</dc:title>
  <dc:creator>Bernazzoli, Richelle Marie</dc:creator>
  <cp:lastModifiedBy>Carlee Causey</cp:lastModifiedBy>
  <cp:revision>137</cp:revision>
  <dcterms:created xsi:type="dcterms:W3CDTF">2014-11-13T19:36:29Z</dcterms:created>
  <dcterms:modified xsi:type="dcterms:W3CDTF">2020-07-17T13:41:44Z</dcterms:modified>
</cp:coreProperties>
</file>